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6" r:id="rId2"/>
    <p:sldId id="6340" r:id="rId3"/>
    <p:sldId id="6297" r:id="rId4"/>
    <p:sldId id="6291" r:id="rId5"/>
    <p:sldId id="6298" r:id="rId6"/>
    <p:sldId id="6300" r:id="rId7"/>
    <p:sldId id="6302" r:id="rId8"/>
    <p:sldId id="6301" r:id="rId9"/>
    <p:sldId id="6305" r:id="rId10"/>
    <p:sldId id="6308" r:id="rId11"/>
    <p:sldId id="6307" r:id="rId12"/>
    <p:sldId id="6309" r:id="rId13"/>
    <p:sldId id="6341" r:id="rId14"/>
    <p:sldId id="6318" r:id="rId15"/>
    <p:sldId id="6352" r:id="rId16"/>
    <p:sldId id="6347" r:id="rId17"/>
    <p:sldId id="6344" r:id="rId18"/>
    <p:sldId id="6349" r:id="rId19"/>
    <p:sldId id="6346" r:id="rId20"/>
    <p:sldId id="6345" r:id="rId21"/>
    <p:sldId id="6351" r:id="rId22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12" autoAdjust="0"/>
    <p:restoredTop sz="94660"/>
  </p:normalViewPr>
  <p:slideViewPr>
    <p:cSldViewPr snapToGrid="0">
      <p:cViewPr varScale="1">
        <p:scale>
          <a:sx n="210" d="100"/>
          <a:sy n="210" d="100"/>
        </p:scale>
        <p:origin x="183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6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D583-47DE-5F89-675A-F88FED36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2EB26B-D869-6279-B26D-1C4D6F8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676DDA-B9BA-12A4-768E-E8B61FEE6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7EEF9-3341-A4E8-976B-D4C6B3E3D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15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0848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2570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79D8-DBBF-EF6E-8EBD-94C2333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CD921C-0B04-55C2-F307-3BC6979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9EA472-F729-6B42-9A45-46695140B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1AEB3-2BC2-B44F-600D-A77AEDB7F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263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4429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D6BB3-14E5-099B-1725-3FBDA498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50AFEA3-19C9-C532-0B5A-D53773122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2CEA9E-ADDC-BDA3-8F37-6F90B81B1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F46AB6-9FE7-83D6-9776-562709BB6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67361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E353A-4B2C-3988-03E9-EEB56357F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A330C7-BD9E-03E5-A6CD-22EF7D0E6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76307DF-8D40-70C4-6886-652EF2060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FBC5DD-D687-70EA-1E20-5641097AF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75745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29F5-2E29-3040-1BDD-B31D9345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ECBBB2-1CD2-B739-DEF1-E79AB9FB8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D3846B-FD13-D7EC-9138-F89CE824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1E9E69-2093-85FB-32A7-FA865FEEC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94425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D04D-E8AF-4A26-F48D-944E5FE8B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055D93-FEAD-F4E3-11F7-09954F0F0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FE810E-CCAD-043C-6481-B9318B2D3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3407BE-0374-923D-BBF9-35E760054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94517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DDF-6F92-0214-F257-387EB69E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EC2002-684E-F440-3DE1-D0CFEC3AA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C7A379-AA00-4D05-6CEF-2BDDA8FF3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691F9B-0A31-6929-41A2-796DF4B87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9028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0DB0-D2EB-F068-E132-CEE565FE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3FD4FE-38B3-8FBF-2C8D-4A71841BD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827FD2C-1417-E241-B440-CD44B1ECB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B10243-ACE5-452E-0BF0-DB3CEFA8C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6491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D841-E8DF-4A6A-6842-D0D82477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08A1DB-75D5-D751-1326-F83C1189F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91EB17-6C3D-36EC-E24D-4BF23B0C7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54D95D-F120-C42D-CA32-19E45BA72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2542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34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37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2143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85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65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436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3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5.png"/><Relationship Id="rId5" Type="http://schemas.openxmlformats.org/officeDocument/2006/relationships/tags" Target="../tags/tag26.xml"/><Relationship Id="rId10" Type="http://schemas.openxmlformats.org/officeDocument/2006/relationships/image" Target="../media/image34.png"/><Relationship Id="rId4" Type="http://schemas.openxmlformats.org/officeDocument/2006/relationships/tags" Target="../tags/tag25.xml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9.xml"/><Relationship Id="rId7" Type="http://schemas.openxmlformats.org/officeDocument/2006/relationships/image" Target="../media/image3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4.xml"/><Relationship Id="rId7" Type="http://schemas.openxmlformats.org/officeDocument/2006/relationships/image" Target="../media/image44.png"/><Relationship Id="rId12" Type="http://schemas.openxmlformats.org/officeDocument/2006/relationships/image" Target="../media/image48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2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7.png"/><Relationship Id="rId4" Type="http://schemas.openxmlformats.org/officeDocument/2006/relationships/tags" Target="../tags/tag35.xml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38.xml"/><Relationship Id="rId7" Type="http://schemas.openxmlformats.org/officeDocument/2006/relationships/image" Target="../media/image48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1.png"/><Relationship Id="rId4" Type="http://schemas.openxmlformats.org/officeDocument/2006/relationships/tags" Target="../tags/tag39.xml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31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5" Type="http://schemas.openxmlformats.org/officeDocument/2006/relationships/tags" Target="../tags/tag11.xml"/><Relationship Id="rId10" Type="http://schemas.openxmlformats.org/officeDocument/2006/relationships/image" Target="../media/image20.png"/><Relationship Id="rId4" Type="http://schemas.openxmlformats.org/officeDocument/2006/relationships/tags" Target="../tags/tag10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5.png"/><Relationship Id="rId5" Type="http://schemas.openxmlformats.org/officeDocument/2006/relationships/tags" Target="../tags/tag16.xml"/><Relationship Id="rId10" Type="http://schemas.openxmlformats.org/officeDocument/2006/relationships/image" Target="../media/image24.png"/><Relationship Id="rId4" Type="http://schemas.openxmlformats.org/officeDocument/2006/relationships/tags" Target="../tags/tag15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7.xml"/><Relationship Id="rId7" Type="http://schemas.openxmlformats.org/officeDocument/2006/relationships/image" Target="../media/image2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0.png"/><Relationship Id="rId4" Type="http://schemas.openxmlformats.org/officeDocument/2006/relationships/tags" Target="../tags/tag18.xml"/><Relationship Id="rId9" Type="http://schemas.openxmlformats.org/officeDocument/2006/relationships/hyperlink" Target="https://github.com/dariopi/Deep-Learning-for-SYSID-/blob/main/Lessons/CascadedTanksLS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tags" Target="../tags/tag21.xml"/><Relationship Id="rId7" Type="http://schemas.openxmlformats.org/officeDocument/2006/relationships/image" Target="../media/image3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327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Deep learning for System Identification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Marco Forgione, Dalle Molle Institute for Artificial Intelligence, Lugano, Switzerland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/>
              <a:t>Milano, June 30, 2025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Slides originally prepared by: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Dario Piga, Dalle Molle Institute for Artificial Intelligence, Lugano, Switzerland</a:t>
            </a: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Limitations of (N)ARX models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154112" y="2245879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Prediction error only looks one-step ahead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In case of data </a:t>
            </a:r>
            <a:r>
              <a:rPr lang="it-CH" sz="2400" dirty="0" err="1"/>
              <a:t>sampled</a:t>
            </a:r>
            <a:r>
              <a:rPr lang="it-CH" sz="2400" dirty="0"/>
              <a:t> </a:t>
            </a:r>
            <a:r>
              <a:rPr lang="it-CH" sz="2400" dirty="0" err="1"/>
              <a:t>at</a:t>
            </a:r>
            <a:r>
              <a:rPr lang="it-CH" sz="2400" dirty="0"/>
              <a:t> high-frequency, a good one-step </a:t>
            </a:r>
            <a:r>
              <a:rPr lang="it-CH" sz="2400" dirty="0" err="1"/>
              <a:t>ahead</a:t>
            </a:r>
            <a:r>
              <a:rPr lang="it-CH" sz="2400" dirty="0"/>
              <a:t> </a:t>
            </a:r>
            <a:r>
              <a:rPr lang="it-CH" sz="2400" dirty="0" err="1"/>
              <a:t>predictor</a:t>
            </a:r>
            <a:r>
              <a:rPr lang="it-CH" sz="2400" dirty="0"/>
              <a:t> </a:t>
            </a:r>
            <a:r>
              <a:rPr lang="it-CH" sz="2400" dirty="0" err="1"/>
              <a:t>could</a:t>
            </a:r>
            <a:r>
              <a:rPr lang="it-CH" sz="2400" dirty="0"/>
              <a:t>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We</a:t>
            </a:r>
            <a:r>
              <a:rPr lang="it-CH" sz="2400" dirty="0"/>
              <a:t> </a:t>
            </a:r>
            <a:r>
              <a:rPr lang="it-CH" sz="2400" dirty="0" err="1"/>
              <a:t>would</a:t>
            </a:r>
            <a:r>
              <a:rPr lang="it-CH" sz="2400" dirty="0"/>
              <a:t> like to </a:t>
            </a:r>
            <a:r>
              <a:rPr lang="it-CH" sz="2400" dirty="0" err="1"/>
              <a:t>have</a:t>
            </a:r>
            <a:r>
              <a:rPr lang="it-CH" sz="2400" dirty="0"/>
              <a:t> </a:t>
            </a:r>
            <a:r>
              <a:rPr lang="it-CH" sz="2400" dirty="0" err="1"/>
              <a:t>predictive</a:t>
            </a:r>
            <a:r>
              <a:rPr lang="it-CH" sz="2400" dirty="0"/>
              <a:t> models </a:t>
            </a:r>
            <a:r>
              <a:rPr lang="it-CH" sz="2400" dirty="0" err="1"/>
              <a:t>that</a:t>
            </a:r>
            <a:r>
              <a:rPr lang="it-CH" sz="2400" dirty="0"/>
              <a:t> </a:t>
            </a:r>
            <a:r>
              <a:rPr lang="it-CH" sz="2400" dirty="0" err="1"/>
              <a:t>provide</a:t>
            </a:r>
            <a:r>
              <a:rPr lang="it-CH" sz="2400" dirty="0"/>
              <a:t> good </a:t>
            </a:r>
            <a:r>
              <a:rPr lang="it-CH" sz="2400" dirty="0" err="1"/>
              <a:t>prediction</a:t>
            </a:r>
            <a:r>
              <a:rPr lang="it-CH" sz="2400" dirty="0"/>
              <a:t> in a long-</a:t>
            </a:r>
            <a:r>
              <a:rPr lang="it-CH" sz="2400" dirty="0" err="1"/>
              <a:t>horizon</a:t>
            </a:r>
            <a:endParaRPr lang="it-CH" sz="2400" dirty="0"/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2" y="1710252"/>
            <a:ext cx="2672639" cy="303908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280AC4D-15EA-6194-2354-D17B5D2DCB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1" y="1101393"/>
            <a:ext cx="9557209" cy="363154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5B7216-8ABB-E5CA-B410-FB2D8F24D4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23" y="3789084"/>
            <a:ext cx="2980935" cy="303908"/>
          </a:xfrm>
          <a:prstGeom prst="rect">
            <a:avLst/>
          </a:prstGeom>
        </p:spPr>
      </p:pic>
      <p:pic>
        <p:nvPicPr>
          <p:cNvPr id="12" name="Immagine 1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1D3744C-BA35-6CE8-985E-E4F553F6633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45" y="5155254"/>
            <a:ext cx="9557208" cy="363154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E7BB8F0-3450-950E-DD06-D55F40DEAB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90" y="5795579"/>
            <a:ext cx="1459199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Linear models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OE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14ECFB0-CF77-538A-8B48-7912E348D5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15" y="1781163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5B9CDF-812A-1E8C-0075-CEC6D3FA37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5129140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12070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 </a:t>
            </a:r>
            <a:r>
              <a:rPr lang="it-CH" sz="2400" dirty="0"/>
              <a:t>sum of squared residuals is no longer convex!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7" name="Immagine 5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F55D8C5-0D46-7359-B3D4-9D72E6E47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0" y="4613511"/>
            <a:ext cx="3335309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First-order methods for non-convex optimization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A76234F9-9AA4-317D-19C0-A318B61B6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1609846"/>
            <a:ext cx="8372475" cy="2261028"/>
          </a:xfrm>
          <a:prstGeom prst="rect">
            <a:avLst/>
          </a:prstGeom>
        </p:spPr>
      </p:pic>
      <p:pic>
        <p:nvPicPr>
          <p:cNvPr id="35" name="Immagine 34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BF879A4C-F0A2-D191-3FCF-9A3530490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867775" y="1849266"/>
            <a:ext cx="2817368" cy="295598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9B668-6F78-767F-CB01-50D053A511DB}"/>
              </a:ext>
            </a:extLst>
          </p:cNvPr>
          <p:cNvSpPr txBox="1"/>
          <p:nvPr/>
        </p:nvSpPr>
        <p:spPr>
          <a:xfrm>
            <a:off x="314325" y="4943476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updates are possible, e.g., gradient-descent with momentum:</a:t>
            </a:r>
          </a:p>
        </p:txBody>
      </p:sp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77A89B5-EAA5-FDE7-A7B7-FF43EA5B61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06" y="5500250"/>
            <a:ext cx="3833960" cy="721372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6D26804-32AB-4F12-7B51-2323A92CC4BD}"/>
              </a:ext>
            </a:extLst>
          </p:cNvPr>
          <p:cNvSpPr txBox="1"/>
          <p:nvPr/>
        </p:nvSpPr>
        <p:spPr>
          <a:xfrm>
            <a:off x="314325" y="9316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Vanilla Gradient Descent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809A7-8EDC-B0F0-8E9C-A0C772738D63}"/>
              </a:ext>
            </a:extLst>
          </p:cNvPr>
          <p:cNvSpPr txBox="1"/>
          <p:nvPr/>
        </p:nvSpPr>
        <p:spPr>
          <a:xfrm>
            <a:off x="7901940" y="4879144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Jupyter</a:t>
            </a:r>
            <a:r>
              <a:rPr lang="en-GB" sz="1400" dirty="0">
                <a:solidFill>
                  <a:srgbClr val="FF0000"/>
                </a:solidFill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</a:rPr>
              <a:t> (Part II)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734B5C-BC15-6AF6-1A15-438036B7F7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91" t="67041" r="27891" b="21207"/>
          <a:stretch/>
        </p:blipFill>
        <p:spPr>
          <a:xfrm>
            <a:off x="5553074" y="5594729"/>
            <a:ext cx="5391151" cy="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A106-83AB-B07D-EE39-DE345F84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33D9D71-AF1E-847D-23BF-01728ACC400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EEA828-C7CF-6BE7-2018-B14BF7566521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Convergence of gradient-descent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88E5855-C8C2-70C9-1C8D-49C9B6DF5E09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FA621D-E8BA-2015-67C2-FEF65BD72DCC}"/>
              </a:ext>
            </a:extLst>
          </p:cNvPr>
          <p:cNvSpPr txBox="1"/>
          <p:nvPr/>
        </p:nvSpPr>
        <p:spPr>
          <a:xfrm>
            <a:off x="314325" y="7411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Assumptions:</a:t>
            </a:r>
          </a:p>
        </p:txBody>
      </p:sp>
      <p:pic>
        <p:nvPicPr>
          <p:cNvPr id="48" name="Immagine 4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026E2F9-2917-B64D-D573-6B1B7A4D7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3" y="1232090"/>
            <a:ext cx="5594547" cy="1785622"/>
          </a:xfrm>
          <a:prstGeom prst="rect">
            <a:avLst/>
          </a:prstGeom>
        </p:spPr>
      </p:pic>
      <p:pic>
        <p:nvPicPr>
          <p:cNvPr id="65" name="Immagine 6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7793A716-8C53-7D0F-7331-A14DCFDAC6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42323"/>
            <a:ext cx="9982352" cy="285806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4CF817-E694-D73A-861A-456635217FBC}"/>
              </a:ext>
            </a:extLst>
          </p:cNvPr>
          <p:cNvSpPr txBox="1"/>
          <p:nvPr/>
        </p:nvSpPr>
        <p:spPr>
          <a:xfrm>
            <a:off x="314325" y="319862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Convergence:</a:t>
            </a:r>
          </a:p>
        </p:txBody>
      </p:sp>
      <p:pic>
        <p:nvPicPr>
          <p:cNvPr id="53" name="Immagine 5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D317AEF2-8A16-8BDF-5401-34D84A5B6F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25" y="5004429"/>
            <a:ext cx="1238439" cy="339200"/>
          </a:xfrm>
          <a:prstGeom prst="rect">
            <a:avLst/>
          </a:prstGeo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C423D08-207B-7291-8AD8-D3F733F0E201}"/>
              </a:ext>
            </a:extLst>
          </p:cNvPr>
          <p:cNvCxnSpPr>
            <a:cxnSpLocks/>
          </p:cNvCxnSpPr>
          <p:nvPr/>
        </p:nvCxnSpPr>
        <p:spPr>
          <a:xfrm flipH="1">
            <a:off x="5902960" y="5162081"/>
            <a:ext cx="2366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4CD54980-D527-9362-C088-90077C71A2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71" y="6025662"/>
            <a:ext cx="2896690" cy="299886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5BAA588A-39EA-6BA2-8D0B-03062A6FB7D6}"/>
              </a:ext>
            </a:extLst>
          </p:cNvPr>
          <p:cNvSpPr/>
          <p:nvPr/>
        </p:nvSpPr>
        <p:spPr>
          <a:xfrm>
            <a:off x="8534754" y="5944568"/>
            <a:ext cx="3286125" cy="50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14:cNvPr>
              <p14:cNvContentPartPr/>
              <p14:nvPr/>
            </p14:nvContentPartPr>
            <p14:xfrm>
              <a:off x="12839835" y="5457255"/>
              <a:ext cx="360" cy="3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835" y="5448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Stochastic Gradient Descent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BF9327F-A30C-20C0-BD90-6B371C6017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36" y="904293"/>
            <a:ext cx="2461984" cy="885394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927A1F0-7400-4EA6-F440-00CCDDDC26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2362738"/>
            <a:ext cx="9075550" cy="885393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C63B09A-2E7B-0C8D-84DC-ACBB98EEDA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0" y="1048611"/>
            <a:ext cx="4494098" cy="44435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A5D598-8B12-B1BF-0549-ADCBE8D38CEC}"/>
              </a:ext>
            </a:extLst>
          </p:cNvPr>
          <p:cNvSpPr txBox="1"/>
          <p:nvPr/>
        </p:nvSpPr>
        <p:spPr>
          <a:xfrm>
            <a:off x="4014618" y="177602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Uniformly randomly sampled from {1,2,…N}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7AFB1B0-D1E9-58F0-9F80-DC32AA90A34C}"/>
              </a:ext>
            </a:extLst>
          </p:cNvPr>
          <p:cNvCxnSpPr/>
          <p:nvPr/>
        </p:nvCxnSpPr>
        <p:spPr>
          <a:xfrm flipH="1" flipV="1">
            <a:off x="4185526" y="1549069"/>
            <a:ext cx="424574" cy="2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8ACB224-C828-303E-D6DE-A029968FC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4162595"/>
            <a:ext cx="5070569" cy="1047271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F4CF053-AABE-4B9D-2029-EB3D06EC47C1}"/>
              </a:ext>
            </a:extLst>
          </p:cNvPr>
          <p:cNvSpPr txBox="1"/>
          <p:nvPr/>
        </p:nvSpPr>
        <p:spPr>
          <a:xfrm>
            <a:off x="438150" y="3474847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Mini-batch gradient descent (B&lt;&lt;N):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7050686-A159-9329-E170-2CCDE2B8DB3E}"/>
              </a:ext>
            </a:extLst>
          </p:cNvPr>
          <p:cNvSpPr/>
          <p:nvPr/>
        </p:nvSpPr>
        <p:spPr>
          <a:xfrm>
            <a:off x="376067" y="5440896"/>
            <a:ext cx="8172451" cy="64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Do not process the whole dataset to update the model parameters, just process a smaller batch of samples and then make the update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3A051265-E9F7-6EBF-EA79-368A4B8E6E05}"/>
              </a:ext>
            </a:extLst>
          </p:cNvPr>
          <p:cNvSpPr/>
          <p:nvPr/>
        </p:nvSpPr>
        <p:spPr>
          <a:xfrm>
            <a:off x="8177897" y="4457873"/>
            <a:ext cx="3762375" cy="523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epoch = many parameter updates</a:t>
            </a:r>
          </a:p>
        </p:txBody>
      </p:sp>
      <p:sp>
        <p:nvSpPr>
          <p:cNvPr id="2" name="CasellaDiTesto 4">
            <a:extLst>
              <a:ext uri="{FF2B5EF4-FFF2-40B4-BE49-F238E27FC236}">
                <a16:creationId xmlns:a16="http://schemas.microsoft.com/office/drawing/2014/main" id="{A63B5997-0FAE-CC9C-391B-1B2865A162BA}"/>
              </a:ext>
            </a:extLst>
          </p:cNvPr>
          <p:cNvSpPr txBox="1"/>
          <p:nvPr/>
        </p:nvSpPr>
        <p:spPr>
          <a:xfrm>
            <a:off x="7852269" y="3736457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Jupyter</a:t>
            </a:r>
            <a:r>
              <a:rPr lang="en-GB" sz="1400" dirty="0">
                <a:solidFill>
                  <a:srgbClr val="FF0000"/>
                </a:solidFill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</a:rPr>
              <a:t> (Part II)</a:t>
            </a:r>
          </a:p>
        </p:txBody>
      </p:sp>
    </p:spTree>
    <p:extLst>
      <p:ext uri="{BB962C8B-B14F-4D97-AF65-F5344CB8AC3E}">
        <p14:creationId xmlns:p14="http://schemas.microsoft.com/office/powerpoint/2010/main" val="2834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EC53-2B25-F833-174F-1325516A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CF2FCF5-7BEE-68D1-A327-03A99123AFA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753EEA-579E-1E8D-C434-847469DE75EA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Enforcing sparsity: L1-regularization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E34B120-597E-7B8A-3135-BAC08FA6600A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3EE9B5-FEE5-5C57-08B8-65E7CCEFBDD4}"/>
              </a:ext>
            </a:extLst>
          </p:cNvPr>
          <p:cNvSpPr txBox="1"/>
          <p:nvPr/>
        </p:nvSpPr>
        <p:spPr>
          <a:xfrm>
            <a:off x="179705" y="2578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CDE737-C377-04A7-F22E-A7C57BCA88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1" y="3254580"/>
            <a:ext cx="8362823" cy="322509"/>
          </a:xfrm>
          <a:prstGeom prst="rect">
            <a:avLst/>
          </a:prstGeom>
        </p:spPr>
      </p:pic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3D09670-2F7B-A207-9644-0C33410627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2741158"/>
            <a:ext cx="2896743" cy="161238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121E13-8439-4852-166F-F117F3DA4E36}"/>
              </a:ext>
            </a:extLst>
          </p:cNvPr>
          <p:cNvSpPr txBox="1"/>
          <p:nvPr/>
        </p:nvSpPr>
        <p:spPr>
          <a:xfrm>
            <a:off x="202057" y="462783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L1 </a:t>
            </a:r>
            <a:r>
              <a:rPr lang="it-CH" sz="2400" dirty="0" err="1">
                <a:solidFill>
                  <a:srgbClr val="FF0000"/>
                </a:solidFill>
              </a:rPr>
              <a:t>regularization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/>
              <a:t>(LASSO-like): </a:t>
            </a:r>
            <a:r>
              <a:rPr lang="it-CH" sz="2400" dirty="0" err="1"/>
              <a:t>penalize</a:t>
            </a:r>
            <a:r>
              <a:rPr lang="it-CH" sz="2400" dirty="0"/>
              <a:t> model </a:t>
            </a:r>
            <a:r>
              <a:rPr lang="it-CH" sz="2400" dirty="0" err="1"/>
              <a:t>complexity</a:t>
            </a:r>
            <a:r>
              <a:rPr lang="it-CH" sz="2400" dirty="0"/>
              <a:t> </a:t>
            </a:r>
            <a:r>
              <a:rPr lang="it-CH" sz="2400" dirty="0" err="1"/>
              <a:t>during</a:t>
            </a:r>
            <a:r>
              <a:rPr lang="it-CH" sz="2400" dirty="0"/>
              <a:t> training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467255-3231-F4CA-526E-A02E42501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258" y="5219000"/>
            <a:ext cx="5068007" cy="95263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4357B64-BCB9-6913-9935-CD332FFFC3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1139" y="840779"/>
            <a:ext cx="4353796" cy="10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1019C-FDED-A46E-3EBF-140D81294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400450AC-C709-18E1-5FFA-14B4043F166E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8C2948C-AF51-806F-03CE-ADA6C2F5BCC2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Non smooth functions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726AC6C-04C8-159E-98AF-881C8028FB87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C420B0D-5F83-9ADA-8529-AB816E66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C2BF3C-3CD7-A2A5-D149-118CA93CF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39" y="944967"/>
            <a:ext cx="3867690" cy="657317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620D024-3CFE-57A8-192A-5D8073892AA8}"/>
              </a:ext>
            </a:extLst>
          </p:cNvPr>
          <p:cNvCxnSpPr/>
          <p:nvPr/>
        </p:nvCxnSpPr>
        <p:spPr>
          <a:xfrm>
            <a:off x="3712029" y="1251137"/>
            <a:ext cx="191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BD0E4105-53D2-2B96-883F-DFF6EC4573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59"/>
          <a:stretch/>
        </p:blipFill>
        <p:spPr>
          <a:xfrm>
            <a:off x="2262389" y="2289492"/>
            <a:ext cx="7021699" cy="39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1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42D8C-D37D-988E-7986-1535E84D0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FFBFFAEF-161A-6399-0AB7-9C9E6948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494" y="1094829"/>
            <a:ext cx="2743583" cy="628738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E46CCF56-0DFF-DFFF-4BB5-BBA0DAF6545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D8449BC-FFF5-5FCD-7A57-337A32C3D11A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76849CC-5903-38AD-F756-643D99F99171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27C11B3E-E22F-4076-343E-AC1B2D146E92}"/>
              </a:ext>
            </a:extLst>
          </p:cNvPr>
          <p:cNvSpPr/>
          <p:nvPr/>
        </p:nvSpPr>
        <p:spPr>
          <a:xfrm>
            <a:off x="6393387" y="819328"/>
            <a:ext cx="954470" cy="9949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C3812B-91DB-3050-50D5-1787CE5CE460}"/>
              </a:ext>
            </a:extLst>
          </p:cNvPr>
          <p:cNvSpPr txBox="1"/>
          <p:nvPr/>
        </p:nvSpPr>
        <p:spPr>
          <a:xfrm>
            <a:off x="8098971" y="702906"/>
            <a:ext cx="355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>
                <a:solidFill>
                  <a:srgbClr val="00B050"/>
                </a:solidFill>
              </a:rPr>
              <a:t>non-</a:t>
            </a:r>
            <a:r>
              <a:rPr lang="it-CH" dirty="0" err="1">
                <a:solidFill>
                  <a:srgbClr val="00B050"/>
                </a:solidFill>
              </a:rPr>
              <a:t>differentiable</a:t>
            </a:r>
            <a:r>
              <a:rPr lang="it-CH" dirty="0"/>
              <a:t> </a:t>
            </a:r>
            <a:r>
              <a:rPr lang="it-CH" dirty="0" err="1"/>
              <a:t>convex</a:t>
            </a:r>
            <a:r>
              <a:rPr lang="it-CH" dirty="0"/>
              <a:t> </a:t>
            </a:r>
            <a:r>
              <a:rPr lang="it-CH" dirty="0" err="1"/>
              <a:t>funtion</a:t>
            </a:r>
            <a:endParaRPr lang="it-CH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3DDB562-E34F-20C5-3AE6-DDE752CBE0A4}"/>
              </a:ext>
            </a:extLst>
          </p:cNvPr>
          <p:cNvCxnSpPr/>
          <p:nvPr/>
        </p:nvCxnSpPr>
        <p:spPr>
          <a:xfrm flipH="1">
            <a:off x="7489371" y="925280"/>
            <a:ext cx="609600" cy="250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/>
              <p:nvPr/>
            </p:nvSpPr>
            <p:spPr>
              <a:xfrm>
                <a:off x="422405" y="1970789"/>
                <a:ext cx="92179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Proximal operator of function </a:t>
                </a:r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R(</a:t>
                </a:r>
                <a:r>
                  <a:rPr lang="el-GR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/>
                  <a:t>with parameter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5" y="1970789"/>
                <a:ext cx="9217983" cy="523220"/>
              </a:xfrm>
              <a:prstGeom prst="rect">
                <a:avLst/>
              </a:prstGeom>
              <a:blipFill>
                <a:blip r:embed="rId4"/>
                <a:stretch>
                  <a:fillRect l="-1323" t="-12791" b="-32558"/>
                </a:stretch>
              </a:blipFill>
            </p:spPr>
            <p:txBody>
              <a:bodyPr/>
              <a:lstStyle/>
              <a:p>
                <a:r>
                  <a:rPr lang="it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6C0FC3-5C2B-03A9-E570-1BF84E2AFE62}"/>
              </a:ext>
            </a:extLst>
          </p:cNvPr>
          <p:cNvSpPr txBox="1"/>
          <p:nvPr/>
        </p:nvSpPr>
        <p:spPr>
          <a:xfrm>
            <a:off x="513845" y="3911349"/>
            <a:ext cx="921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Optimality condition: fixed point equation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696B1C-B5FD-D6EC-4D22-D8DA61C1C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53" y="4578761"/>
            <a:ext cx="3191489" cy="42205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113497B-2876-085F-6317-F1D811D4005D}"/>
              </a:ext>
            </a:extLst>
          </p:cNvPr>
          <p:cNvCxnSpPr>
            <a:cxnSpLocks/>
          </p:cNvCxnSpPr>
          <p:nvPr/>
        </p:nvCxnSpPr>
        <p:spPr>
          <a:xfrm>
            <a:off x="3193869" y="4796977"/>
            <a:ext cx="697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0AFE456C-72EC-8CA6-F5F3-B9AEC32C2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832" y="4533488"/>
            <a:ext cx="3343742" cy="552527"/>
          </a:xfrm>
          <a:prstGeom prst="rect">
            <a:avLst/>
          </a:prstGeom>
        </p:spPr>
      </p:pic>
      <p:sp>
        <p:nvSpPr>
          <p:cNvPr id="21" name="Freccia bidirezionale verticale 20">
            <a:extLst>
              <a:ext uri="{FF2B5EF4-FFF2-40B4-BE49-F238E27FC236}">
                <a16:creationId xmlns:a16="http://schemas.microsoft.com/office/drawing/2014/main" id="{57EAF0E8-D1A8-ACF7-233B-2A95B766277E}"/>
              </a:ext>
            </a:extLst>
          </p:cNvPr>
          <p:cNvSpPr/>
          <p:nvPr/>
        </p:nvSpPr>
        <p:spPr>
          <a:xfrm>
            <a:off x="4765040" y="5151120"/>
            <a:ext cx="284480" cy="62338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A53DA47-CA9C-B74C-8BBB-0191A0E6C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475" y="5871170"/>
            <a:ext cx="4467849" cy="65731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8F5148B-9E45-06C8-A2DF-3A98442D5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204" y="5086014"/>
            <a:ext cx="4455285" cy="7514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5D66B34-DDE2-79C7-E8C7-F05106F41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7292" y="2558410"/>
            <a:ext cx="7017639" cy="11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1FFC-F20D-C491-F382-B7861EEA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517F4D9E-648E-161E-22F6-7D850B6FF0C7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680233-4243-A4E9-D2DC-586F89CECABD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Fixed point equation: proof of stationarity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72F84B6-D49D-BA6A-EDBE-6A1CAE6472C3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A12A7280-C36C-2D5F-84D7-3DBD2F9C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2" y="925280"/>
            <a:ext cx="3343742" cy="552527"/>
          </a:xfrm>
          <a:prstGeom prst="rect">
            <a:avLst/>
          </a:prstGeom>
        </p:spPr>
      </p:pic>
      <p:sp>
        <p:nvSpPr>
          <p:cNvPr id="21" name="Freccia bidirezionale verticale 20">
            <a:extLst>
              <a:ext uri="{FF2B5EF4-FFF2-40B4-BE49-F238E27FC236}">
                <a16:creationId xmlns:a16="http://schemas.microsoft.com/office/drawing/2014/main" id="{D9209AAC-69FE-4133-3E64-3F03DA7AC79B}"/>
              </a:ext>
            </a:extLst>
          </p:cNvPr>
          <p:cNvSpPr/>
          <p:nvPr/>
        </p:nvSpPr>
        <p:spPr>
          <a:xfrm rot="5400000">
            <a:off x="4358640" y="873760"/>
            <a:ext cx="284480" cy="62338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4C84173-4026-E748-7D3A-5603ADF90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016" y="925280"/>
            <a:ext cx="4467849" cy="65731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EBDAC4C-87C0-F44C-140A-13882218D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250" y="1709140"/>
            <a:ext cx="7849695" cy="11812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588680-0391-048A-B24C-B9F6D95905D1}"/>
              </a:ext>
            </a:extLst>
          </p:cNvPr>
          <p:cNvSpPr txBox="1"/>
          <p:nvPr/>
        </p:nvSpPr>
        <p:spPr>
          <a:xfrm>
            <a:off x="447040" y="3169920"/>
            <a:ext cx="105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 err="1">
                <a:solidFill>
                  <a:srgbClr val="FF0000"/>
                </a:solidFill>
              </a:rPr>
              <a:t>Proof</a:t>
            </a:r>
            <a:r>
              <a:rPr lang="it-CH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04832F-DDDA-CE71-79A6-9BFB28E42E0E}"/>
              </a:ext>
            </a:extLst>
          </p:cNvPr>
          <p:cNvSpPr txBox="1"/>
          <p:nvPr/>
        </p:nvSpPr>
        <p:spPr>
          <a:xfrm>
            <a:off x="447040" y="3905949"/>
            <a:ext cx="711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800" dirty="0"/>
              <a:t>Follows because of convexity of the function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1A467EB-D1B3-E65F-E771-05FBED28CD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263" r="2244"/>
          <a:stretch/>
        </p:blipFill>
        <p:spPr>
          <a:xfrm>
            <a:off x="7000241" y="3550305"/>
            <a:ext cx="514096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5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A0637-C3A5-6DD4-96B7-C831CCEF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3C81FD37-3C0E-4ACF-213C-054B0DFEE06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BDB82C-AD97-333C-3CB7-444B2CE39514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constrained optimization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D2F1960-0DB7-280D-BEF9-55E94E93DAA6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27B41F-5727-FB93-0B3B-20026DB97A0E}"/>
              </a:ext>
            </a:extLst>
          </p:cNvPr>
          <p:cNvSpPr txBox="1"/>
          <p:nvPr/>
        </p:nvSpPr>
        <p:spPr>
          <a:xfrm>
            <a:off x="321800" y="2287042"/>
            <a:ext cx="921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Example: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</a:t>
            </a:r>
            <a:r>
              <a:rPr lang="el-G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indicator function of a convex set           :  </a:t>
            </a:r>
            <a:endParaRPr lang="en-GB" sz="2800" i="1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D8BD9EB-3581-96E3-DB97-6E294351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944" y="810392"/>
            <a:ext cx="3379343" cy="95577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4DE801C-C395-440F-EB5E-B6A2D881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57" y="2348214"/>
            <a:ext cx="923306" cy="38555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0DE2A37-4E7C-C82D-F6A2-5C81376A3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172" y="2921006"/>
            <a:ext cx="7375655" cy="183264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2829F90-4AC7-AC3D-65B8-F797D30C5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57" y="4923478"/>
            <a:ext cx="1803624" cy="81080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D99173A-4AEC-FB6A-5F8E-44932DC7887F}"/>
              </a:ext>
            </a:extLst>
          </p:cNvPr>
          <p:cNvSpPr txBox="1"/>
          <p:nvPr/>
        </p:nvSpPr>
        <p:spPr>
          <a:xfrm>
            <a:off x="6607630" y="6141606"/>
            <a:ext cx="228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/>
              <a:t>orthogonal</a:t>
            </a:r>
            <a:r>
              <a:rPr lang="it-CH" dirty="0"/>
              <a:t> </a:t>
            </a:r>
            <a:r>
              <a:rPr lang="it-CH" dirty="0" err="1"/>
              <a:t>projection</a:t>
            </a:r>
            <a:endParaRPr lang="it-CH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E771F2D-E5A6-9F8A-1478-8CC63C451458}"/>
              </a:ext>
            </a:extLst>
          </p:cNvPr>
          <p:cNvCxnSpPr>
            <a:cxnSpLocks/>
          </p:cNvCxnSpPr>
          <p:nvPr/>
        </p:nvCxnSpPr>
        <p:spPr>
          <a:xfrm flipH="1" flipV="1">
            <a:off x="5252720" y="5629722"/>
            <a:ext cx="1396845" cy="781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1E60A2D5-5987-A936-97AF-CE2BD5648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09" y="1137623"/>
            <a:ext cx="2200582" cy="5334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9327AE7-1DEB-2B86-4DC4-8C6879060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9894" y="1032276"/>
            <a:ext cx="2857899" cy="704948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6A78423-801D-935D-ABC9-52351582A39E}"/>
              </a:ext>
            </a:extLst>
          </p:cNvPr>
          <p:cNvCxnSpPr/>
          <p:nvPr/>
        </p:nvCxnSpPr>
        <p:spPr>
          <a:xfrm>
            <a:off x="2786743" y="1327560"/>
            <a:ext cx="983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95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953-6A38-869F-FEEB-28489C4F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56F4DE3-333D-1763-9558-7CBF3EB6024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AD32E5-F594-F3CC-36DB-DFEFFFE15906}"/>
              </a:ext>
            </a:extLst>
          </p:cNvPr>
          <p:cNvSpPr txBox="1"/>
          <p:nvPr/>
        </p:nvSpPr>
        <p:spPr>
          <a:xfrm>
            <a:off x="448638" y="2767729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Introduction to System Identification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C3966C9-7422-B912-FF71-EE308DC2E530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7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BA8FE-A0DB-7148-6B5A-AFB6974C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79540D5-86C9-3B9C-319E-7EEB68E3C032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18B07E-109F-7EB2-9F8D-C9266C9C7606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L1 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B7A859F-ECA3-087A-913C-8286AD4FD8CF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54E24F4-8846-8331-2FAC-DE281430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0884BEB-86DE-FC51-46E4-FAA722223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258" y="738110"/>
            <a:ext cx="8052974" cy="1667623"/>
          </a:xfrm>
          <a:prstGeom prst="rect">
            <a:avLst/>
          </a:prstGeom>
        </p:spPr>
      </p:pic>
      <p:pic>
        <p:nvPicPr>
          <p:cNvPr id="1026" name="Picture 2" descr="Immagine output">
            <a:extLst>
              <a:ext uri="{FF2B5EF4-FFF2-40B4-BE49-F238E27FC236}">
                <a16:creationId xmlns:a16="http://schemas.microsoft.com/office/drawing/2014/main" id="{5792865E-D857-1F35-1161-A2A791BC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1" y="2801043"/>
            <a:ext cx="6051222" cy="37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20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716C-BD39-78D7-4C86-863406E52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90B3B91-A6A9-2E3A-29BE-1BB7FC07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4" y="3177543"/>
            <a:ext cx="10310037" cy="3580206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390A1F8-DCFB-E841-9AFB-2E1E684FEB75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0923E0-A3FE-ED03-C3B7-0047DCFC1D7E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algorithm L1-regularization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29DC7C9-2EC1-3F86-BAB8-54570DA02A4C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039E234-757A-B2B5-6173-98CE4AC1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1" y="2298216"/>
            <a:ext cx="5591955" cy="94310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5E76D52-D698-7C22-1BE1-884FC1FC7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72" y="1173286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8CA920C-9273-5832-8659-BC591E123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98" y="732155"/>
            <a:ext cx="7634420" cy="158094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2FCE7B-97FF-847C-6AFC-002EA698E259}"/>
              </a:ext>
            </a:extLst>
          </p:cNvPr>
          <p:cNvSpPr txBox="1"/>
          <p:nvPr/>
        </p:nvSpPr>
        <p:spPr>
          <a:xfrm>
            <a:off x="7749540" y="5971956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Jupyter</a:t>
            </a:r>
            <a:r>
              <a:rPr lang="en-GB" sz="1400" dirty="0">
                <a:solidFill>
                  <a:srgbClr val="FF0000"/>
                </a:solidFill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</a:rPr>
              <a:t> (Part III)</a:t>
            </a:r>
          </a:p>
        </p:txBody>
      </p:sp>
    </p:spTree>
    <p:extLst>
      <p:ext uri="{BB962C8B-B14F-4D97-AF65-F5344CB8AC3E}">
        <p14:creationId xmlns:p14="http://schemas.microsoft.com/office/powerpoint/2010/main" val="32293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9057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Abstractions</a:t>
            </a:r>
            <a:r>
              <a:rPr lang="it-CH" sz="2400" dirty="0"/>
              <a:t>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Models can </a:t>
            </a:r>
            <a:r>
              <a:rPr lang="it-CH" sz="2400" dirty="0" err="1">
                <a:solidFill>
                  <a:srgbClr val="0070C0"/>
                </a:solidFill>
              </a:rPr>
              <a:t>describe</a:t>
            </a:r>
            <a:r>
              <a:rPr lang="it-CH" sz="2400" dirty="0"/>
              <a:t> </a:t>
            </a:r>
            <a:r>
              <a:rPr lang="it-CH" sz="2400" dirty="0" err="1"/>
              <a:t>mechanical</a:t>
            </a:r>
            <a:r>
              <a:rPr lang="it-CH" sz="2400" dirty="0"/>
              <a:t> systems, social interactions, markets,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Different</a:t>
            </a:r>
            <a:r>
              <a:rPr lang="it-CH" sz="2400" dirty="0"/>
              <a:t> </a:t>
            </a:r>
            <a:r>
              <a:rPr lang="it-CH" sz="2400" dirty="0" err="1"/>
              <a:t>types</a:t>
            </a:r>
            <a:r>
              <a:rPr lang="it-CH" sz="2400" dirty="0"/>
              <a:t> of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Intuitive/</a:t>
            </a:r>
            <a:r>
              <a:rPr lang="it-CH" sz="2400" dirty="0" err="1">
                <a:solidFill>
                  <a:srgbClr val="0070C0"/>
                </a:solidFill>
              </a:rPr>
              <a:t>mental</a:t>
            </a:r>
            <a:r>
              <a:rPr lang="it-CH" sz="2400" dirty="0">
                <a:solidFill>
                  <a:srgbClr val="0070C0"/>
                </a:solidFill>
              </a:rPr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Graphical</a:t>
            </a:r>
            <a:r>
              <a:rPr lang="it-CH" sz="2400" dirty="0">
                <a:solidFill>
                  <a:srgbClr val="0070C0"/>
                </a:solidFill>
              </a:rPr>
              <a:t> models </a:t>
            </a:r>
            <a:r>
              <a:rPr lang="it-CH" sz="2400" dirty="0"/>
              <a:t>(Bode </a:t>
            </a:r>
            <a:r>
              <a:rPr lang="it-CH" sz="2400" dirty="0" err="1"/>
              <a:t>diagrams</a:t>
            </a:r>
            <a:r>
              <a:rPr lang="it-CH" sz="2400" dirty="0"/>
              <a:t>, flowcharts)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Mathematical models </a:t>
            </a:r>
            <a:r>
              <a:rPr lang="it-CH" sz="2400" dirty="0"/>
              <a:t>describing relations between variables/signals of the system/process</a:t>
            </a:r>
          </a:p>
        </p:txBody>
      </p:sp>
      <p:pic>
        <p:nvPicPr>
          <p:cNvPr id="7" name="Immagine 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1589F23-B596-48E5-717F-3D88548428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31" y="4717413"/>
            <a:ext cx="2489417" cy="303908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 title="IguanaTex Bitmap Display">
            <a:extLst>
              <a:ext uri="{FF2B5EF4-FFF2-40B4-BE49-F238E27FC236}">
                <a16:creationId xmlns:a16="http://schemas.microsoft.com/office/drawing/2014/main" id="{3E880F60-2827-DE78-BC2E-74471F401A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8" y="5479562"/>
            <a:ext cx="1514057" cy="6725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B2E911-263A-60A5-83AB-411C498CF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91" t="3609" r="11372" b="27257"/>
          <a:stretch/>
        </p:blipFill>
        <p:spPr>
          <a:xfrm>
            <a:off x="9939708" y="4692554"/>
            <a:ext cx="2033217" cy="18152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9F8C2B8-627A-7829-F6CD-D3D96AE35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199" y="4512934"/>
            <a:ext cx="1472209" cy="14722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7D79B-38B3-721F-6115-3C0C926F2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56" y="4454659"/>
            <a:ext cx="3429483" cy="1933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477265-A7D0-E9FA-EF83-489055D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25" y="4744023"/>
            <a:ext cx="1836679" cy="183667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36A7CC9-0639-08B6-C813-4C354DA10445}"/>
              </a:ext>
            </a:extLst>
          </p:cNvPr>
          <p:cNvSpPr/>
          <p:nvPr/>
        </p:nvSpPr>
        <p:spPr>
          <a:xfrm>
            <a:off x="540281" y="3324225"/>
            <a:ext cx="3098269" cy="518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Modelling paradigms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638175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First </a:t>
            </a:r>
            <a:r>
              <a:rPr lang="it-CH" sz="2400" dirty="0" err="1">
                <a:solidFill>
                  <a:srgbClr val="0070C0"/>
                </a:solidFill>
              </a:rPr>
              <a:t>principles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/>
              <a:t> (from </a:t>
            </a:r>
            <a:r>
              <a:rPr lang="it-CH" sz="2400" dirty="0">
                <a:solidFill>
                  <a:srgbClr val="FF0000"/>
                </a:solidFill>
              </a:rPr>
              <a:t>first </a:t>
            </a:r>
            <a:r>
              <a:rPr lang="it-CH" sz="2400" dirty="0" err="1">
                <a:solidFill>
                  <a:srgbClr val="FF0000"/>
                </a:solidFill>
              </a:rPr>
              <a:t>principles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laws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physics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chemistry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biology</a:t>
            </a:r>
            <a:r>
              <a:rPr lang="it-CH" sz="2400" dirty="0"/>
              <a:t>, etc.)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white-box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Knowledge of the </a:t>
            </a:r>
            <a:r>
              <a:rPr lang="it-CH" sz="2400" dirty="0" err="1"/>
              <a:t>physics</a:t>
            </a:r>
            <a:r>
              <a:rPr lang="it-CH" sz="2400" dirty="0"/>
              <a:t> </a:t>
            </a:r>
            <a:r>
              <a:rPr lang="it-CH" sz="2400" dirty="0" err="1"/>
              <a:t>behind</a:t>
            </a:r>
            <a:r>
              <a:rPr lang="it-CH" sz="2400" dirty="0"/>
              <a:t>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interpretable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Sometimes</a:t>
            </a:r>
            <a:r>
              <a:rPr lang="it-CH" sz="2400" dirty="0"/>
              <a:t>,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can be </a:t>
            </a:r>
            <a:r>
              <a:rPr lang="it-CH" sz="2400" dirty="0" err="1"/>
              <a:t>complex</a:t>
            </a:r>
            <a:r>
              <a:rPr lang="it-CH" sz="2400" dirty="0"/>
              <a:t> or </a:t>
            </a:r>
            <a:r>
              <a:rPr lang="it-CH" sz="2400" dirty="0" err="1"/>
              <a:t>even</a:t>
            </a:r>
            <a:r>
              <a:rPr lang="it-CH" sz="2400" dirty="0"/>
              <a:t> </a:t>
            </a:r>
            <a:r>
              <a:rPr lang="it-CH" sz="2400" dirty="0" err="1"/>
              <a:t>impossible</a:t>
            </a:r>
            <a:endParaRPr lang="it-CH" sz="2400" dirty="0"/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Data-</a:t>
            </a:r>
            <a:r>
              <a:rPr lang="it-CH" sz="2400" dirty="0" err="1">
                <a:solidFill>
                  <a:srgbClr val="0070C0"/>
                </a:solidFill>
              </a:rPr>
              <a:t>driven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/>
              <a:t>(from </a:t>
            </a:r>
            <a:r>
              <a:rPr lang="it-CH" sz="2400" dirty="0" err="1">
                <a:solidFill>
                  <a:srgbClr val="FF0000"/>
                </a:solidFill>
              </a:rPr>
              <a:t>measurements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variables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/>
              <a:t>gathered</a:t>
            </a:r>
            <a:r>
              <a:rPr lang="it-CH" sz="2400" dirty="0"/>
              <a:t> from </a:t>
            </a:r>
            <a:r>
              <a:rPr lang="it-CH" sz="2400" dirty="0" err="1"/>
              <a:t>experiments</a:t>
            </a:r>
            <a:r>
              <a:rPr lang="it-CH" sz="2400" dirty="0"/>
              <a:t>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black-box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Limited knowledge of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usually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explainable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Need for (informative)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Generalization</a:t>
            </a:r>
            <a:r>
              <a:rPr lang="it-CH" sz="2400" dirty="0"/>
              <a:t> </a:t>
            </a:r>
            <a:r>
              <a:rPr lang="it-CH" sz="2400" dirty="0" err="1"/>
              <a:t>properties</a:t>
            </a:r>
            <a:r>
              <a:rPr lang="it-CH" sz="2400" dirty="0"/>
              <a:t> </a:t>
            </a:r>
            <a:r>
              <a:rPr lang="it-CH" sz="2400" dirty="0" err="1"/>
              <a:t>might</a:t>
            </a:r>
            <a:r>
              <a:rPr lang="it-CH" sz="2400" dirty="0"/>
              <a:t> be limited</a:t>
            </a:r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Combination</a:t>
            </a:r>
            <a:r>
              <a:rPr lang="it-CH" sz="2400" dirty="0"/>
              <a:t> of first </a:t>
            </a:r>
            <a:r>
              <a:rPr lang="it-CH" sz="2400" dirty="0" err="1"/>
              <a:t>principles</a:t>
            </a:r>
            <a:r>
              <a:rPr lang="it-CH" sz="2400" dirty="0"/>
              <a:t> and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also</a:t>
            </a:r>
            <a:r>
              <a:rPr lang="it-CH" sz="2400" dirty="0"/>
              <a:t> </a:t>
            </a:r>
            <a:r>
              <a:rPr lang="it-CH" sz="2400" dirty="0" err="1"/>
              <a:t>possible</a:t>
            </a:r>
            <a:r>
              <a:rPr lang="it-CH" sz="2400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E.g., model </a:t>
            </a:r>
            <a:r>
              <a:rPr lang="it-CH" sz="2400" dirty="0" err="1"/>
              <a:t>structure</a:t>
            </a:r>
            <a:r>
              <a:rPr lang="it-CH" sz="2400" dirty="0"/>
              <a:t> </a:t>
            </a:r>
            <a:r>
              <a:rPr lang="it-CH" sz="2400" dirty="0" err="1"/>
              <a:t>derived</a:t>
            </a:r>
            <a:r>
              <a:rPr lang="it-CH" sz="2400" dirty="0"/>
              <a:t> from </a:t>
            </a:r>
            <a:r>
              <a:rPr lang="it-CH" sz="2400" dirty="0" err="1"/>
              <a:t>physics</a:t>
            </a:r>
            <a:r>
              <a:rPr lang="it-CH" sz="2400" dirty="0"/>
              <a:t>, and some </a:t>
            </a:r>
            <a:r>
              <a:rPr lang="it-CH" sz="2400" dirty="0" err="1"/>
              <a:t>parameters</a:t>
            </a:r>
            <a:r>
              <a:rPr lang="it-CH" sz="2400" dirty="0"/>
              <a:t> </a:t>
            </a:r>
            <a:r>
              <a:rPr lang="it-CH" sz="2400" dirty="0" err="1"/>
              <a:t>estimated</a:t>
            </a:r>
            <a:r>
              <a:rPr lang="it-CH" sz="2400" dirty="0"/>
              <a:t> from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In </a:t>
            </a:r>
            <a:r>
              <a:rPr lang="it-CH" sz="2400" dirty="0" err="1"/>
              <a:t>any</a:t>
            </a:r>
            <a:r>
              <a:rPr lang="it-CH" sz="2400" dirty="0"/>
              <a:t> case, </a:t>
            </a:r>
            <a:r>
              <a:rPr lang="it-CH" sz="2400" dirty="0" err="1">
                <a:solidFill>
                  <a:srgbClr val="FF0000"/>
                </a:solidFill>
              </a:rPr>
              <a:t>even</a:t>
            </a:r>
            <a:r>
              <a:rPr lang="it-CH" sz="2400" dirty="0">
                <a:solidFill>
                  <a:srgbClr val="FF0000"/>
                </a:solidFill>
              </a:rPr>
              <a:t> pure </a:t>
            </a:r>
            <a:r>
              <a:rPr lang="it-CH" sz="2400" dirty="0" err="1">
                <a:solidFill>
                  <a:srgbClr val="FF0000"/>
                </a:solidFill>
              </a:rPr>
              <a:t>physical</a:t>
            </a:r>
            <a:r>
              <a:rPr lang="it-CH" sz="2400" dirty="0">
                <a:solidFill>
                  <a:srgbClr val="FF0000"/>
                </a:solidFill>
              </a:rPr>
              <a:t> models </a:t>
            </a:r>
            <a:r>
              <a:rPr lang="it-CH" sz="2400" dirty="0" err="1">
                <a:solidFill>
                  <a:srgbClr val="FF0000"/>
                </a:solidFill>
              </a:rPr>
              <a:t>needs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often</a:t>
            </a:r>
            <a:r>
              <a:rPr lang="it-CH" sz="2400" dirty="0">
                <a:solidFill>
                  <a:srgbClr val="FF0000"/>
                </a:solidFill>
              </a:rPr>
              <a:t> to be </a:t>
            </a:r>
            <a:r>
              <a:rPr lang="it-CH" sz="2400" dirty="0" err="1">
                <a:solidFill>
                  <a:srgbClr val="FF0000"/>
                </a:solidFill>
              </a:rPr>
              <a:t>validated</a:t>
            </a:r>
            <a:r>
              <a:rPr lang="it-CH" sz="2400" dirty="0">
                <a:solidFill>
                  <a:srgbClr val="FF0000"/>
                </a:solidFill>
              </a:rPr>
              <a:t> with </a:t>
            </a:r>
            <a:r>
              <a:rPr lang="it-CH" sz="2400" dirty="0" err="1">
                <a:solidFill>
                  <a:srgbClr val="FF0000"/>
                </a:solidFill>
              </a:rPr>
              <a:t>experiments</a:t>
            </a: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D9786F0-F082-3441-BE46-888D96CE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7" t="26289" r="22362" b="27510"/>
          <a:stretch/>
        </p:blipFill>
        <p:spPr>
          <a:xfrm>
            <a:off x="9247097" y="3509660"/>
            <a:ext cx="1989846" cy="167575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9E47F36-F237-C3B8-E347-58E783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" r="12647"/>
          <a:stretch/>
        </p:blipFill>
        <p:spPr>
          <a:xfrm>
            <a:off x="10370163" y="1036697"/>
            <a:ext cx="1695459" cy="19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Dynamical systems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389B76-DCDF-5B65-DE8D-2534809A0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4497889"/>
            <a:ext cx="3111497" cy="72740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B04E067D-1F67-13E5-6AB6-6482DA0E84FA}"/>
              </a:ext>
            </a:extLst>
          </p:cNvPr>
          <p:cNvGrpSpPr/>
          <p:nvPr/>
        </p:nvGrpSpPr>
        <p:grpSpPr>
          <a:xfrm>
            <a:off x="113664" y="724604"/>
            <a:ext cx="12192000" cy="2031224"/>
            <a:chOff x="113664" y="633164"/>
            <a:chExt cx="12192000" cy="203122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2DE14E0-CC7B-02C4-B850-8C14C7345D75}"/>
                </a:ext>
              </a:extLst>
            </p:cNvPr>
            <p:cNvSpPr txBox="1"/>
            <p:nvPr/>
          </p:nvSpPr>
          <p:spPr>
            <a:xfrm>
              <a:off x="113664" y="633164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CH" sz="2400" dirty="0">
                  <a:solidFill>
                    <a:srgbClr val="0070C0"/>
                  </a:solidFill>
                </a:rPr>
                <a:t>Systems with </a:t>
              </a:r>
              <a:r>
                <a:rPr lang="it-CH" sz="2400" dirty="0" err="1">
                  <a:solidFill>
                    <a:srgbClr val="0070C0"/>
                  </a:solidFill>
                </a:rPr>
                <a:t>memory</a:t>
              </a:r>
              <a:r>
                <a:rPr lang="it-CH" sz="2400" dirty="0"/>
                <a:t> (</a:t>
              </a:r>
              <a:r>
                <a:rPr lang="it-CH" sz="2400" dirty="0" err="1"/>
                <a:t>present</a:t>
              </a:r>
              <a:r>
                <a:rPr lang="it-CH" sz="2400" dirty="0"/>
                <a:t> </a:t>
              </a:r>
              <a:r>
                <a:rPr lang="it-CH" sz="2400" dirty="0" err="1"/>
                <a:t>also</a:t>
              </a:r>
              <a:r>
                <a:rPr lang="it-CH" sz="2400" dirty="0"/>
                <a:t> </a:t>
              </a:r>
              <a:r>
                <a:rPr lang="it-CH" sz="2400" dirty="0" err="1"/>
                <a:t>depends</a:t>
              </a:r>
              <a:r>
                <a:rPr lang="it-CH" sz="2400" dirty="0"/>
                <a:t> on the </a:t>
              </a:r>
              <a:r>
                <a:rPr lang="it-CH" sz="2400" dirty="0" err="1"/>
                <a:t>past</a:t>
              </a:r>
              <a:r>
                <a:rPr lang="it-CH" sz="2400" dirty="0"/>
                <a:t>)</a:t>
              </a:r>
              <a:r>
                <a:rPr lang="it-CH" sz="2400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A783A8D-9740-D39F-EBAA-EB7977E80913}"/>
                </a:ext>
              </a:extLst>
            </p:cNvPr>
            <p:cNvSpPr/>
            <p:nvPr/>
          </p:nvSpPr>
          <p:spPr>
            <a:xfrm>
              <a:off x="5478366" y="1479237"/>
              <a:ext cx="1469803" cy="778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800" i="1" dirty="0"/>
                <a:t>S</a:t>
              </a:r>
              <a:endParaRPr lang="en-GB" i="1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C3A540E-4AC2-C10C-DCA5-BB49DA5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8031" y="1204504"/>
              <a:ext cx="1845947" cy="14291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A67E763-1C9F-6947-1397-80079CBD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117" y="1267803"/>
              <a:ext cx="1846800" cy="1396585"/>
            </a:xfrm>
            <a:prstGeom prst="rect">
              <a:avLst/>
            </a:prstGeom>
          </p:spPr>
        </p:pic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16DB039A-C07E-E2CB-2DEF-3268E0350426}"/>
                </a:ext>
              </a:extLst>
            </p:cNvPr>
            <p:cNvCxnSpPr/>
            <p:nvPr/>
          </p:nvCxnSpPr>
          <p:spPr>
            <a:xfrm>
              <a:off x="6963730" y="187060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0F6196D1-79E8-D766-EC4A-2232BA4A10FA}"/>
                </a:ext>
              </a:extLst>
            </p:cNvPr>
            <p:cNvCxnSpPr/>
            <p:nvPr/>
          </p:nvCxnSpPr>
          <p:spPr>
            <a:xfrm>
              <a:off x="4383090" y="185028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5D87C60-6CA2-B8C7-E2B1-50B0620D9B4F}"/>
                </a:ext>
              </a:extLst>
            </p:cNvPr>
            <p:cNvSpPr txBox="1"/>
            <p:nvPr/>
          </p:nvSpPr>
          <p:spPr>
            <a:xfrm>
              <a:off x="7233602" y="150354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7CBAB91-F855-7DBE-A478-553A99AF9567}"/>
                </a:ext>
              </a:extLst>
            </p:cNvPr>
            <p:cNvSpPr txBox="1"/>
            <p:nvPr/>
          </p:nvSpPr>
          <p:spPr>
            <a:xfrm>
              <a:off x="4764722" y="151370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</a:t>
              </a:r>
            </a:p>
          </p:txBody>
        </p:sp>
      </p:grpSp>
      <p:pic>
        <p:nvPicPr>
          <p:cNvPr id="11" name="Immagine 10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844C8306-51DA-B000-3F58-921B1E158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0" y="4497889"/>
            <a:ext cx="4027611" cy="727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CEBC73-CFA1-8350-E8C7-B047AF6B8951}"/>
              </a:ext>
            </a:extLst>
          </p:cNvPr>
          <p:cNvSpPr txBox="1"/>
          <p:nvPr/>
        </p:nvSpPr>
        <p:spPr>
          <a:xfrm>
            <a:off x="113664" y="3020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Described by </a:t>
            </a:r>
            <a:r>
              <a:rPr lang="it-CH" sz="2400" dirty="0">
                <a:solidFill>
                  <a:srgbClr val="0070C0"/>
                </a:solidFill>
              </a:rPr>
              <a:t>equations evolving in time</a:t>
            </a:r>
          </a:p>
        </p:txBody>
      </p:sp>
      <p:pic>
        <p:nvPicPr>
          <p:cNvPr id="65" name="Immagine 64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B00ADF24-CEE5-B87F-9FB8-68F71B203D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5891845"/>
            <a:ext cx="4135314" cy="454400"/>
          </a:xfrm>
          <a:prstGeom prst="rect">
            <a:avLst/>
          </a:prstGeom>
        </p:spPr>
      </p:pic>
      <p:pic>
        <p:nvPicPr>
          <p:cNvPr id="63" name="Immagine 62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DF1468-CAB0-9A45-A791-E900502A60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14" y="5997738"/>
            <a:ext cx="5880686" cy="253257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FCD431E-7A14-7D34-13F3-C031D1519AAA}"/>
              </a:ext>
            </a:extLst>
          </p:cNvPr>
          <p:cNvSpPr txBox="1"/>
          <p:nvPr/>
        </p:nvSpPr>
        <p:spPr>
          <a:xfrm>
            <a:off x="800100" y="3743325"/>
            <a:ext cx="402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Continuous time: ODE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72992E5-4A46-6EBD-DD96-E7EC10C5FE0E}"/>
              </a:ext>
            </a:extLst>
          </p:cNvPr>
          <p:cNvSpPr txBox="1"/>
          <p:nvPr/>
        </p:nvSpPr>
        <p:spPr>
          <a:xfrm>
            <a:off x="6724648" y="3743325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Discrete time: Recurrence equation </a:t>
            </a:r>
          </a:p>
        </p:txBody>
      </p:sp>
    </p:spTree>
    <p:extLst>
      <p:ext uri="{BB962C8B-B14F-4D97-AF65-F5344CB8AC3E}">
        <p14:creationId xmlns:p14="http://schemas.microsoft.com/office/powerpoint/2010/main" val="28221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 structures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Model: Given </a:t>
            </a:r>
            <a:r>
              <a:rPr lang="it-CH" sz="2400" dirty="0" err="1">
                <a:solidFill>
                  <a:srgbClr val="0070C0"/>
                </a:solidFill>
              </a:rPr>
              <a:t>past</a:t>
            </a:r>
            <a:r>
              <a:rPr lang="it-CH" sz="2400" dirty="0">
                <a:solidFill>
                  <a:srgbClr val="0070C0"/>
                </a:solidFill>
              </a:rPr>
              <a:t> inputs and outputs, </a:t>
            </a:r>
            <a:r>
              <a:rPr lang="it-CH" sz="2400" dirty="0" err="1">
                <a:solidFill>
                  <a:srgbClr val="0070C0"/>
                </a:solidFill>
              </a:rPr>
              <a:t>provides</a:t>
            </a:r>
            <a:r>
              <a:rPr lang="it-CH" sz="2400" dirty="0">
                <a:solidFill>
                  <a:srgbClr val="0070C0"/>
                </a:solidFill>
              </a:rPr>
              <a:t> an estimate of the </a:t>
            </a:r>
            <a:r>
              <a:rPr lang="it-CH" sz="2400" dirty="0" err="1">
                <a:solidFill>
                  <a:srgbClr val="0070C0"/>
                </a:solidFill>
              </a:rPr>
              <a:t>current</a:t>
            </a:r>
            <a:r>
              <a:rPr lang="it-CH" sz="2400" dirty="0">
                <a:solidFill>
                  <a:srgbClr val="0070C0"/>
                </a:solidFill>
              </a:rPr>
              <a:t> output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ARX model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90" y="1933134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2672639" cy="303908"/>
          </a:xfrm>
          <a:prstGeom prst="rect">
            <a:avLst/>
          </a:prstGeom>
        </p:spPr>
      </p:pic>
      <p:pic>
        <p:nvPicPr>
          <p:cNvPr id="36" name="Immagine 3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019B223-189F-615A-DEF2-48B85453EB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778118"/>
            <a:ext cx="2940342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60911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</a:t>
            </a:r>
            <a:r>
              <a:rPr lang="it-CH" sz="2400" dirty="0" err="1"/>
              <a:t>least-squares</a:t>
            </a:r>
            <a:r>
              <a:rPr lang="it-CH" sz="2400" dirty="0"/>
              <a:t> </a:t>
            </a:r>
            <a:r>
              <a:rPr lang="it-CH" sz="2400" dirty="0" err="1"/>
              <a:t>loss</a:t>
            </a:r>
            <a:r>
              <a:rPr lang="it-CH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17D3292-C209-02A6-1709-C6C7F407F4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42" y="4410976"/>
            <a:ext cx="3996887" cy="891976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0F0F0F8-C1E4-E515-670F-2775A287F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9" y="5686621"/>
            <a:ext cx="3339697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Least squares estimate: ARX model structure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4" y="1140415"/>
            <a:ext cx="9999356" cy="1241964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3B2CB72-DB1F-5959-DF98-85179EA901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72" y="2581685"/>
            <a:ext cx="6758390" cy="891976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FA4F6E-1FB5-5029-9FDD-B32FEEC39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3919027"/>
            <a:ext cx="5180700" cy="648410"/>
          </a:xfrm>
          <a:prstGeom prst="rect">
            <a:avLst/>
          </a:prstGeom>
        </p:spPr>
      </p:pic>
      <p:pic>
        <p:nvPicPr>
          <p:cNvPr id="28" name="Immagine 2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3981F7A-AC5C-BB61-1080-37E5A9585F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79" y="3778659"/>
            <a:ext cx="4581661" cy="89197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70BB699-6C27-131E-8835-A731FB1AA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1510" y="1822090"/>
            <a:ext cx="2230490" cy="2045473"/>
          </a:xfrm>
          <a:prstGeom prst="rect">
            <a:avLst/>
          </a:prstGeom>
        </p:spPr>
      </p:pic>
      <p:pic>
        <p:nvPicPr>
          <p:cNvPr id="39" name="Immagine 3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59878FE2-41FF-71E2-F1D6-6B01794B93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5140745"/>
            <a:ext cx="5676611" cy="9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Example: Cascaded Tanks System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scadedTanksOverflow">
            <a:hlinkClick r:id="" action="ppaction://media"/>
            <a:extLst>
              <a:ext uri="{FF2B5EF4-FFF2-40B4-BE49-F238E27FC236}">
                <a16:creationId xmlns:a16="http://schemas.microsoft.com/office/drawing/2014/main" id="{97F21257-3B8B-57BA-81D1-9DACDC64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556" y="868357"/>
            <a:ext cx="2218968" cy="39386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9DEE5D-B22F-6ACC-6822-2B0774018752}"/>
              </a:ext>
            </a:extLst>
          </p:cNvPr>
          <p:cNvSpPr txBox="1"/>
          <p:nvPr/>
        </p:nvSpPr>
        <p:spPr>
          <a:xfrm>
            <a:off x="77056" y="6246641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Schoukens</a:t>
            </a:r>
            <a:r>
              <a:rPr lang="en-GB" sz="1400" dirty="0"/>
              <a:t>, M. et al. "Cascaded tanks benchmark combining soft and hard nonlinearities." Workshop on nonlinear system identification benchmarks, 2016.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CEADA4-9B36-C5BD-B9E1-FB194AE6162C}"/>
              </a:ext>
            </a:extLst>
          </p:cNvPr>
          <p:cNvSpPr txBox="1"/>
          <p:nvPr/>
        </p:nvSpPr>
        <p:spPr>
          <a:xfrm>
            <a:off x="3091815" y="868357"/>
            <a:ext cx="885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Fluid</a:t>
            </a:r>
            <a:r>
              <a:rPr lang="it-CH" dirty="0"/>
              <a:t> </a:t>
            </a:r>
            <a:r>
              <a:rPr lang="it-CH" dirty="0" err="1"/>
              <a:t>level</a:t>
            </a:r>
            <a:r>
              <a:rPr lang="it-CH" dirty="0"/>
              <a:t> control system with </a:t>
            </a:r>
            <a:r>
              <a:rPr lang="it-CH" dirty="0" err="1">
                <a:solidFill>
                  <a:srgbClr val="0070C0"/>
                </a:solidFill>
              </a:rPr>
              <a:t>two</a:t>
            </a:r>
            <a:r>
              <a:rPr lang="it-CH" dirty="0">
                <a:solidFill>
                  <a:srgbClr val="0070C0"/>
                </a:solidFill>
              </a:rPr>
              <a:t>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fed</a:t>
            </a:r>
            <a:r>
              <a:rPr lang="it-CH" dirty="0"/>
              <a:t> by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upper</a:t>
            </a:r>
            <a:r>
              <a:rPr lang="it-CH" dirty="0">
                <a:solidFill>
                  <a:srgbClr val="0070C0"/>
                </a:solidFill>
              </a:rPr>
              <a:t> tank to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to reservoir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0070C0"/>
                </a:solidFill>
              </a:rPr>
              <a:t>Overflow</a:t>
            </a:r>
            <a:r>
              <a:rPr lang="it-CH" dirty="0"/>
              <a:t> in the </a:t>
            </a: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may</a:t>
            </a:r>
            <a:r>
              <a:rPr lang="it-CH" dirty="0"/>
              <a:t> </a:t>
            </a:r>
            <a:r>
              <a:rPr lang="it-CH" dirty="0" err="1"/>
              <a:t>happen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Input: pump </a:t>
            </a:r>
            <a:r>
              <a:rPr lang="it-CH" dirty="0" err="1"/>
              <a:t>voltage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Output: water </a:t>
            </a:r>
            <a:r>
              <a:rPr lang="it-CH" dirty="0" err="1"/>
              <a:t>level</a:t>
            </a:r>
            <a:r>
              <a:rPr lang="it-CH" dirty="0"/>
              <a:t> of </a:t>
            </a:r>
            <a:r>
              <a:rPr lang="it-CH" dirty="0" err="1"/>
              <a:t>lower</a:t>
            </a:r>
            <a:r>
              <a:rPr lang="it-CH" dirty="0"/>
              <a:t>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training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test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Sampling time: 4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 err="1">
                <a:solidFill>
                  <a:srgbClr val="0070C0"/>
                </a:solidFill>
              </a:rPr>
              <a:t>Metrics</a:t>
            </a:r>
            <a:r>
              <a:rPr lang="it-CH" sz="2000" dirty="0">
                <a:solidFill>
                  <a:srgbClr val="0070C0"/>
                </a:solidFill>
              </a:rPr>
              <a:t> (over test data) </a:t>
            </a:r>
            <a:r>
              <a:rPr lang="it-CH" sz="2000" dirty="0" err="1">
                <a:solidFill>
                  <a:srgbClr val="0070C0"/>
                </a:solidFill>
              </a:rPr>
              <a:t>both</a:t>
            </a:r>
            <a:r>
              <a:rPr lang="it-CH" sz="2000" dirty="0">
                <a:solidFill>
                  <a:srgbClr val="0070C0"/>
                </a:solidFill>
              </a:rPr>
              <a:t> for 1-step and open-loop </a:t>
            </a:r>
            <a:r>
              <a:rPr lang="it-CH" sz="2000" dirty="0" err="1">
                <a:solidFill>
                  <a:srgbClr val="0070C0"/>
                </a:solidFill>
              </a:rPr>
              <a:t>simulation</a:t>
            </a:r>
            <a:r>
              <a:rPr lang="it-CH" sz="2000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7A8B4AA-30F8-9669-F4D2-A2EE8F61A7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4997541"/>
            <a:ext cx="3194685" cy="7401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EB7753-9025-52BB-7D30-35DEDC614114}"/>
              </a:ext>
            </a:extLst>
          </p:cNvPr>
          <p:cNvSpPr txBox="1"/>
          <p:nvPr/>
        </p:nvSpPr>
        <p:spPr>
          <a:xfrm>
            <a:off x="7901940" y="3982823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9"/>
              </a:rPr>
              <a:t>Jupyter Notebook: cascaded_tanks</a:t>
            </a:r>
            <a:r>
              <a:rPr lang="en-GB" sz="1400">
                <a:solidFill>
                  <a:srgbClr val="FF0000"/>
                </a:solidFill>
                <a:hlinkClick r:id="rId9"/>
              </a:rPr>
              <a:t> (</a:t>
            </a:r>
            <a:r>
              <a:rPr lang="en-GB" sz="1400" dirty="0">
                <a:solidFill>
                  <a:srgbClr val="FF0000"/>
                </a:solidFill>
                <a:hlinkClick r:id="rId9"/>
              </a:rPr>
              <a:t>Part 1)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2" name="Immagine 2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8DD4F45-A38A-E855-5142-FA41BD6AB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4984023"/>
            <a:ext cx="3392248" cy="7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Including nonlinearities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F670BD-BC1A-C47D-75C7-76FD3BF0A624}"/>
              </a:ext>
            </a:extLst>
          </p:cNvPr>
          <p:cNvSpPr txBox="1"/>
          <p:nvPr/>
        </p:nvSpPr>
        <p:spPr>
          <a:xfrm>
            <a:off x="-13335" y="239807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i="1" dirty="0"/>
              <a:t>F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a </a:t>
            </a:r>
            <a:r>
              <a:rPr lang="it-CH" sz="2400" dirty="0" err="1"/>
              <a:t>vector</a:t>
            </a:r>
            <a:r>
              <a:rPr lang="it-CH" sz="2400" dirty="0"/>
              <a:t> </a:t>
            </a:r>
            <a:r>
              <a:rPr lang="it-CH" sz="2400" dirty="0" err="1"/>
              <a:t>containing</a:t>
            </a:r>
            <a:r>
              <a:rPr lang="it-CH" sz="2400" dirty="0"/>
              <a:t> (</a:t>
            </a:r>
            <a:r>
              <a:rPr lang="it-CH" sz="2400" dirty="0" err="1"/>
              <a:t>known</a:t>
            </a:r>
            <a:r>
              <a:rPr lang="it-CH" sz="2400" dirty="0"/>
              <a:t>) </a:t>
            </a:r>
            <a:r>
              <a:rPr lang="it-CH" sz="2400" dirty="0" err="1"/>
              <a:t>nonlinear</a:t>
            </a:r>
            <a:r>
              <a:rPr lang="it-CH" sz="2400" dirty="0"/>
              <a:t> </a:t>
            </a:r>
            <a:r>
              <a:rPr lang="it-CH" sz="2400" dirty="0" err="1"/>
              <a:t>elements</a:t>
            </a:r>
            <a:r>
              <a:rPr lang="it-CH" sz="2400" dirty="0"/>
              <a:t>, e.g., 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FB0063E-7473-30F6-9F5F-44FC47D9E9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17" y="3149515"/>
            <a:ext cx="3445508" cy="191783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68B91-7BAC-BCF6-4F18-7B6E1A9A06EC}"/>
              </a:ext>
            </a:extLst>
          </p:cNvPr>
          <p:cNvSpPr txBox="1"/>
          <p:nvPr/>
        </p:nvSpPr>
        <p:spPr>
          <a:xfrm>
            <a:off x="6191249" y="3926469"/>
            <a:ext cx="51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How to choose the non-linearities?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14E108-07E9-8EC2-4BD3-B907DC5D6FC2}"/>
              </a:ext>
            </a:extLst>
          </p:cNvPr>
          <p:cNvSpPr txBox="1"/>
          <p:nvPr/>
        </p:nvSpPr>
        <p:spPr>
          <a:xfrm>
            <a:off x="-80010" y="54571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General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25" name="Immagine 2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24628C-B132-0675-832A-0ACA996CFEE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6" y="6136784"/>
            <a:ext cx="9557209" cy="36315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FA7BC-A01D-440F-3AA7-661E7483CEB6}"/>
              </a:ext>
            </a:extLst>
          </p:cNvPr>
          <p:cNvSpPr txBox="1"/>
          <p:nvPr/>
        </p:nvSpPr>
        <p:spPr>
          <a:xfrm>
            <a:off x="5395761" y="5316184"/>
            <a:ext cx="671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i="1" dirty="0"/>
              <a:t>N</a:t>
            </a:r>
            <a:r>
              <a:rPr lang="en-GB" dirty="0"/>
              <a:t> is a nonlinear function (e.g., neural network) of past observations</a:t>
            </a:r>
          </a:p>
          <a:p>
            <a:r>
              <a:rPr lang="en-GB" dirty="0"/>
              <a:t>- Linearity in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it-CH" dirty="0"/>
              <a:t> </a:t>
            </a:r>
            <a:r>
              <a:rPr lang="it-CH" dirty="0" err="1"/>
              <a:t>is</a:t>
            </a:r>
            <a:r>
              <a:rPr lang="it-CH" dirty="0"/>
              <a:t> </a:t>
            </a:r>
            <a:r>
              <a:rPr lang="it-CH" dirty="0" err="1"/>
              <a:t>lost</a:t>
            </a:r>
            <a:endParaRPr lang="en-GB" dirty="0"/>
          </a:p>
        </p:txBody>
      </p:sp>
      <p:pic>
        <p:nvPicPr>
          <p:cNvPr id="34" name="Picture 33" descr="\documentclass{article}&#10;\usepackage{amsmath}&#10;\usepackage{amsfonts}&#10;\usepackage{color}&#10;\newcommand{\red}[1]{{\color{red}#1}}&#10;&#10;\pagestyle{empty}&#10;&#10;\begin{document}&#10;&#10;$$&#10;M(\red{\theta}) : &#10;\hat y(k) = F^\top \left( y(k-1), \dots, y(k-n_a),u(k-1),&#10;\dots, u(k-n_b) \right ) \red{\theta}&#10;$$&#10;&#10;\end{document}" title="IguanaTex Bitmap Display">
            <a:extLst>
              <a:ext uri="{FF2B5EF4-FFF2-40B4-BE49-F238E27FC236}">
                <a16:creationId xmlns:a16="http://schemas.microsoft.com/office/drawing/2014/main" id="{3F074F65-BBD2-5250-5F67-CDFA572B74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21552" y="1572527"/>
            <a:ext cx="8594735" cy="3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701.53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/>
  <p:tag name="IGUANATEXSIZE" val="24"/>
  <p:tag name="IGUANATEXCURSOR" val="36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731.90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/>
  <p:tag name="IGUANATEXSIZE" val="24"/>
  <p:tag name="IGUANATEXCURSOR" val="3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82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4619.42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3.1946"/>
  <p:tag name="ORIGINALWIDTH" val="3541.05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/>
  <p:tag name="IGUANATEXSIZE" val="24"/>
  <p:tag name="IGUANATEXCURSOR" val="4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3131.60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/>
  <p:tag name="IGUANATEXSIZE" val="24"/>
  <p:tag name="IGUANATEXCURSOR" val="40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83.1646"/>
  <p:tag name="ORIGINALWIDTH" val="3880.0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/>
  <p:tag name="IGUANATEXSIZE" val="24"/>
  <p:tag name="IGUANATEXCURSOR" val="4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631.42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/>
  <p:tag name="IGUANATEXSIZE" val="24"/>
  <p:tag name="IGUANATEXCURSOR" val="45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2794.15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/>
  <p:tag name="IGUANATEXSIZE" val="24"/>
  <p:tag name="IGUANATEXCURSOR" val="4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43.532"/>
  <p:tag name="ORIGINALWIDTH" val="3132.35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47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9.6925"/>
  <p:tag name="ORIGINALWIDTH" val="1034.8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/>
  <p:tag name="IGUANATEXSIZE" val="24"/>
  <p:tag name="IGUANATEXCURSOR" val="42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97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M(\red{\theta}) : &#10;\hat y(k) = F^\top \left( y(k-1), \dots, y(k-n_a),u(k-1),&#10;\dots, u(k-n_b) \right ) \red{\theta}&#10;$$&#10;&#10;\end{document}"/>
  <p:tag name="IGUANATEXSIZE" val="18"/>
  <p:tag name="IGUANATEXCURSOR" val="162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037.49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/>
  <p:tag name="IGUANATEXSIZE" val="24"/>
  <p:tag name="IGUANATEXCURSOR" val="40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/>
  <p:tag name="IGUANATEXSIZE" val="24"/>
  <p:tag name="IGUANATEXCURSOR" val="4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.727"/>
  <p:tag name="ORIGINALWIDTH" val="997.375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/>
  <p:tag name="IGUANATEXSIZE" val="24"/>
  <p:tag name="IGUANATEXCURSOR" val="40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/>
  <p:tag name="IGUANATEXSIZE" val="24"/>
  <p:tag name="IGUANATEXCURSOR" val="64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3505.81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/>
  <p:tag name="IGUANATEXSIZE" val="24"/>
  <p:tag name="IGUANATEXCURSOR" val="4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79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/>
  <p:tag name="IGUANATEXSIZE" val="24"/>
  <p:tag name="IGUANATEXCURSOR" val="4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126.734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/>
  <p:tag name="IGUANATEXSIZE" val="24"/>
  <p:tag name="IGUANATEXCURSOR" val="4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3150.35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/>
  <p:tag name="IGUANATEXSIZE" val="20"/>
  <p:tag name="IGUANATEXCURSOR" val="45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2.062"/>
  <p:tag name="ORIGINALWIDTH" val="4714.66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/>
  <p:tag name="IGUANATEXSIZE" val="20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4.207"/>
  <p:tag name="ORIGINALWIDTH" val="8202.47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/>
  <p:tag name="IGUANATEXSIZE" val="20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.2152"/>
  <p:tag name="ORIGINALWIDTH" val="1017.62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/>
  <p:tag name="IGUANATEXSIZE" val="20"/>
  <p:tag name="IGUANATEXCURSOR" val="40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.9692"/>
  <p:tag name="ORIGINALWIDTH" val="2380.20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/>
  <p:tag name="IGUANATEXSIZE" val="20"/>
  <p:tag name="IGUANATEXCURSOR" val="4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1682.79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/>
  <p:tag name="IGUANATEXSIZE" val="24"/>
  <p:tag name="IGUANATEXCURSOR" val="45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6203.225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/>
  <p:tag name="IGUANATEXSIZE" val="24"/>
  <p:tag name="IGUANATEXCURSOR" val="50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.4702"/>
  <p:tag name="ORIGINALWIDTH" val="2416.19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/>
  <p:tag name="IGUANATEXSIZE" val="20"/>
  <p:tag name="IGUANATEXCURSOR" val="42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6.9216"/>
  <p:tag name="ORIGINALWIDTH" val="3040.8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/>
  <p:tag name="IGUANATEXSIZE" val="20"/>
  <p:tag name="IGUANATEXCURSOR" val="44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752.90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/>
  <p:tag name="IGUANATEXSIZE" val="24"/>
  <p:tag name="IGUANATEXCURSOR" val="43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436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43.532"/>
  <p:tag name="ORIGINALWIDTH" val="3132.35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47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3391.82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/>
  <p:tag name="IGUANATEXSIZE" val="20"/>
  <p:tag name="IGUANATEXCURSOR" val="43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4823.397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/>
  <p:tag name="IGUANATEXSIZE" val="20"/>
  <p:tag name="IGUANATEXCURSOR" val="38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2009.74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/>
  <p:tag name="IGUANATEXSIZE" val="24"/>
  <p:tag name="IGUANATEXCURSOR" val="44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315</TotalTime>
  <Words>763</Words>
  <Application>Microsoft Macintosh PowerPoint</Application>
  <PresentationFormat>Widescreen</PresentationFormat>
  <Paragraphs>145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Trebuchet MS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Forgione Marco</cp:lastModifiedBy>
  <cp:revision>752</cp:revision>
  <dcterms:created xsi:type="dcterms:W3CDTF">2023-03-08T09:24:31Z</dcterms:created>
  <dcterms:modified xsi:type="dcterms:W3CDTF">2025-06-23T09:12:25Z</dcterms:modified>
</cp:coreProperties>
</file>